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4" r:id="rId8"/>
    <p:sldId id="262" r:id="rId9"/>
    <p:sldId id="266" r:id="rId10"/>
    <p:sldId id="267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4704"/>
  </p:normalViewPr>
  <p:slideViewPr>
    <p:cSldViewPr snapToGrid="0" snapToObjects="1">
      <p:cViewPr>
        <p:scale>
          <a:sx n="78" d="100"/>
          <a:sy n="78" d="100"/>
        </p:scale>
        <p:origin x="688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5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04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04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51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3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7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2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40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10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49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792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B9876B9-7044-C545-9FE9-49AEED92F2DE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1CBEE5C7-6A05-6E41-B57B-0E6DFC0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6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79A1D-0F1B-954C-84B4-2A9D381E64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Prediction Challenge #4 Predictors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43747-01D4-4C41-90AA-8E9B2D03CC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Tanvi Wagle</a:t>
            </a:r>
          </a:p>
        </p:txBody>
      </p:sp>
    </p:spTree>
    <p:extLst>
      <p:ext uri="{BB962C8B-B14F-4D97-AF65-F5344CB8AC3E}">
        <p14:creationId xmlns:p14="http://schemas.microsoft.com/office/powerpoint/2010/main" val="4178273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93678-C451-734D-994B-DFC2590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Business Major was really interesting…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There were two lines. 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What differentiated two students with same major and same GPA?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2EB830-1114-2A49-B43B-A814A3ABE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953" y="0"/>
            <a:ext cx="6540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73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93678-C451-734D-994B-DFC2590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Using RPART for hints, I found that </a:t>
            </a:r>
            <a:r>
              <a:rPr lang="en-US" b="1" dirty="0">
                <a:solidFill>
                  <a:schemeClr val="tx1"/>
                </a:solidFill>
              </a:rPr>
              <a:t>graduation year</a:t>
            </a:r>
            <a:r>
              <a:rPr lang="en-US" dirty="0">
                <a:solidFill>
                  <a:schemeClr val="tx1"/>
                </a:solidFill>
              </a:rPr>
              <a:t> was significant. Specifically, whether the graduation year ended with an </a:t>
            </a:r>
            <a:r>
              <a:rPr lang="en-US" b="1" dirty="0">
                <a:solidFill>
                  <a:schemeClr val="tx1"/>
                </a:solidFill>
              </a:rPr>
              <a:t>even or odd. 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MSE =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1.50 e-23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MSE =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4.57e-22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79536-931A-D746-9EEC-DE630E884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537" y="-4572"/>
            <a:ext cx="6540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19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F231E5-F402-49E1-82B4-C762909ED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F0BA12B-74D1-4DB1-9A3F-C9BA27B81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15FCC40-AA93-4D3B-90D0-69BC824EA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03565B-8865-CD4C-8C37-997F9F1DE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4398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In conclusion,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Quadratic Regression, Linear Regression and Freestyle were the best models for this data.</a:t>
            </a:r>
            <a:br>
              <a:rPr lang="en-US" sz="3200" dirty="0">
                <a:solidFill>
                  <a:schemeClr val="tx1"/>
                </a:solidFill>
              </a:rPr>
            </a:b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Putting all the Predictors together, and using Cross Validation (50 times) I got MSE of </a:t>
            </a:r>
            <a:r>
              <a:rPr lang="en-US" sz="3200" dirty="0">
                <a:solidFill>
                  <a:schemeClr val="tx1"/>
                </a:solidFill>
                <a:highlight>
                  <a:srgbClr val="0000FF"/>
                </a:highlight>
              </a:rPr>
              <a:t>91.10057.</a:t>
            </a:r>
          </a:p>
        </p:txBody>
      </p:sp>
    </p:spTree>
    <p:extLst>
      <p:ext uri="{BB962C8B-B14F-4D97-AF65-F5344CB8AC3E}">
        <p14:creationId xmlns:p14="http://schemas.microsoft.com/office/powerpoint/2010/main" val="209240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CF18-7E82-4C4D-ABF4-B99151047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430C1-A076-3D42-B68E-C75521779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My Approach consisted of using several different models and comparing the MSE for each</a:t>
            </a:r>
          </a:p>
          <a:p>
            <a:r>
              <a:rPr lang="en-US" sz="2500" dirty="0"/>
              <a:t>I tried…</a:t>
            </a:r>
          </a:p>
          <a:p>
            <a:pPr lvl="1"/>
            <a:r>
              <a:rPr lang="en-US" sz="2500" dirty="0"/>
              <a:t>Freestyle Prediction</a:t>
            </a:r>
          </a:p>
          <a:p>
            <a:pPr lvl="1"/>
            <a:r>
              <a:rPr lang="en-US" sz="2500" dirty="0"/>
              <a:t>Linear Regression</a:t>
            </a:r>
          </a:p>
          <a:p>
            <a:pPr lvl="1"/>
            <a:r>
              <a:rPr lang="en-US" sz="2500" dirty="0" err="1"/>
              <a:t>Rpart</a:t>
            </a:r>
            <a:r>
              <a:rPr lang="en-US" sz="2500" dirty="0"/>
              <a:t> Prediction</a:t>
            </a:r>
          </a:p>
          <a:p>
            <a:pPr lvl="1"/>
            <a:r>
              <a:rPr lang="en-US" sz="2500" dirty="0"/>
              <a:t>SVM prediction</a:t>
            </a:r>
          </a:p>
          <a:p>
            <a:pPr lvl="1"/>
            <a:r>
              <a:rPr lang="en-US" sz="2500" dirty="0"/>
              <a:t>Random Forest Prediction</a:t>
            </a:r>
          </a:p>
          <a:p>
            <a:r>
              <a:rPr lang="en-US" sz="2700" dirty="0"/>
              <a:t>Even if I did not end up using some of the models, I gained valuable information about the data from each. </a:t>
            </a:r>
          </a:p>
        </p:txBody>
      </p:sp>
    </p:spTree>
    <p:extLst>
      <p:ext uri="{BB962C8B-B14F-4D97-AF65-F5344CB8AC3E}">
        <p14:creationId xmlns:p14="http://schemas.microsoft.com/office/powerpoint/2010/main" val="3805220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4E14-B0E3-424C-A07C-7ACEA8812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>
                <a:solidFill>
                  <a:schemeClr val="tx1"/>
                </a:solidFill>
              </a:rPr>
              <a:t>I tried several Plots and found that </a:t>
            </a:r>
            <a:r>
              <a:rPr lang="en-US" sz="2500" b="1" dirty="0">
                <a:solidFill>
                  <a:schemeClr val="tx1"/>
                </a:solidFill>
              </a:rPr>
              <a:t>major</a:t>
            </a:r>
            <a:r>
              <a:rPr lang="en-US" sz="2500" dirty="0">
                <a:solidFill>
                  <a:schemeClr val="tx1"/>
                </a:solidFill>
              </a:rPr>
              <a:t> is heavily correlated to the </a:t>
            </a:r>
            <a:r>
              <a:rPr lang="en-US" sz="2500" b="1" dirty="0">
                <a:solidFill>
                  <a:schemeClr val="tx1"/>
                </a:solidFill>
              </a:rPr>
              <a:t>Earnings</a:t>
            </a:r>
            <a:br>
              <a:rPr lang="en-US" sz="2500" dirty="0">
                <a:solidFill>
                  <a:schemeClr val="tx1"/>
                </a:solidFill>
              </a:rPr>
            </a:br>
            <a:br>
              <a:rPr lang="en-US" sz="2500" dirty="0">
                <a:solidFill>
                  <a:schemeClr val="tx1"/>
                </a:solidFill>
              </a:rPr>
            </a:br>
            <a:br>
              <a:rPr lang="en-US" sz="2500" dirty="0">
                <a:solidFill>
                  <a:schemeClr val="tx1"/>
                </a:solidFill>
              </a:rPr>
            </a:br>
            <a:r>
              <a:rPr lang="en-US" sz="2500" dirty="0">
                <a:solidFill>
                  <a:schemeClr val="tx1"/>
                </a:solidFill>
              </a:rPr>
              <a:t>Using </a:t>
            </a:r>
            <a:r>
              <a:rPr lang="en-US" sz="2500" dirty="0" err="1">
                <a:solidFill>
                  <a:schemeClr val="tx1"/>
                </a:solidFill>
              </a:rPr>
              <a:t>Tapply</a:t>
            </a:r>
            <a:r>
              <a:rPr lang="en-US" sz="2500" dirty="0">
                <a:solidFill>
                  <a:schemeClr val="tx1"/>
                </a:solidFill>
              </a:rPr>
              <a:t>, my first predictors were the means of each major earnings.</a:t>
            </a:r>
            <a:br>
              <a:rPr lang="en-US" sz="2500" dirty="0">
                <a:solidFill>
                  <a:schemeClr val="tx1"/>
                </a:solidFill>
              </a:rPr>
            </a:br>
            <a:br>
              <a:rPr lang="en-US" sz="2500" dirty="0">
                <a:solidFill>
                  <a:schemeClr val="tx1"/>
                </a:solidFill>
              </a:rPr>
            </a:br>
            <a:r>
              <a:rPr lang="en-US" sz="2500" b="1" dirty="0">
                <a:solidFill>
                  <a:schemeClr val="tx1"/>
                </a:solidFill>
                <a:highlight>
                  <a:srgbClr val="FFFF00"/>
                </a:highlight>
              </a:rPr>
              <a:t>MSE = 362,296.2 </a:t>
            </a:r>
            <a:endParaRPr lang="en-US" sz="2500" b="1" dirty="0">
              <a:highlight>
                <a:srgbClr val="FFFF00"/>
              </a:highlight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25DCE4-8D25-8140-B748-48472CEBF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0751" y="452665"/>
            <a:ext cx="5391934" cy="565410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4BAEEF4-A909-1B42-9018-2CF48A139032}"/>
              </a:ext>
            </a:extLst>
          </p:cNvPr>
          <p:cNvSpPr txBox="1">
            <a:spLocks/>
          </p:cNvSpPr>
          <p:nvPr/>
        </p:nvSpPr>
        <p:spPr>
          <a:xfrm>
            <a:off x="1562338" y="125188"/>
            <a:ext cx="8120549" cy="608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Free Style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345FC1-30DD-A440-9D09-BEA82A1CF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086" y="6106768"/>
            <a:ext cx="6121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9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20A84F-FD89-1D49-86E6-D22DBAE0A517}"/>
              </a:ext>
            </a:extLst>
          </p:cNvPr>
          <p:cNvSpPr txBox="1">
            <a:spLocks/>
          </p:cNvSpPr>
          <p:nvPr/>
        </p:nvSpPr>
        <p:spPr>
          <a:xfrm>
            <a:off x="1562338" y="125188"/>
            <a:ext cx="8120549" cy="6088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RPART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C2D25-ECD6-2246-8DEF-70660CF26555}"/>
              </a:ext>
            </a:extLst>
          </p:cNvPr>
          <p:cNvSpPr txBox="1">
            <a:spLocks/>
          </p:cNvSpPr>
          <p:nvPr/>
        </p:nvSpPr>
        <p:spPr>
          <a:xfrm>
            <a:off x="307347" y="1123836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chemeClr val="tx1"/>
                </a:solidFill>
              </a:rPr>
              <a:t>Using RPART, I still got a really large MSE. </a:t>
            </a:r>
            <a:br>
              <a:rPr lang="en-US" sz="2500" dirty="0">
                <a:solidFill>
                  <a:schemeClr val="tx1"/>
                </a:solidFill>
              </a:rPr>
            </a:br>
            <a:endParaRPr lang="en-US" sz="2500" dirty="0">
              <a:solidFill>
                <a:schemeClr val="tx1"/>
              </a:solidFill>
            </a:endParaRPr>
          </a:p>
          <a:p>
            <a:r>
              <a:rPr lang="en-US" sz="2500" dirty="0">
                <a:solidFill>
                  <a:schemeClr val="tx1"/>
                </a:solidFill>
              </a:rPr>
              <a:t>I played around with the controls. However, I still got a relatively large MSE.</a:t>
            </a:r>
            <a:br>
              <a:rPr lang="en-US" sz="2500" dirty="0">
                <a:solidFill>
                  <a:schemeClr val="tx1"/>
                </a:solidFill>
              </a:rPr>
            </a:br>
            <a:endParaRPr lang="en-US" sz="2500" dirty="0">
              <a:solidFill>
                <a:schemeClr val="tx1"/>
              </a:solidFill>
            </a:endParaRPr>
          </a:p>
          <a:p>
            <a:r>
              <a:rPr lang="en-US" sz="2500" dirty="0">
                <a:solidFill>
                  <a:schemeClr val="tx1"/>
                </a:solidFill>
              </a:rPr>
              <a:t>However, this RPART Plot made me realize that the main important attributes are </a:t>
            </a:r>
            <a:r>
              <a:rPr lang="en-US" sz="2500" b="1" dirty="0">
                <a:solidFill>
                  <a:schemeClr val="tx1"/>
                </a:solidFill>
              </a:rPr>
              <a:t>Major </a:t>
            </a:r>
            <a:r>
              <a:rPr lang="en-US" sz="2500" dirty="0">
                <a:solidFill>
                  <a:schemeClr val="tx1"/>
                </a:solidFill>
              </a:rPr>
              <a:t>and </a:t>
            </a:r>
            <a:r>
              <a:rPr lang="en-US" sz="2500" b="1" dirty="0">
                <a:solidFill>
                  <a:schemeClr val="tx1"/>
                </a:solidFill>
              </a:rPr>
              <a:t>Number of Professional Connections.</a:t>
            </a:r>
            <a:br>
              <a:rPr lang="en-US" sz="2500" dirty="0">
                <a:solidFill>
                  <a:schemeClr val="tx1"/>
                </a:solidFill>
              </a:rPr>
            </a:br>
            <a:br>
              <a:rPr lang="en-US" sz="2500" dirty="0">
                <a:solidFill>
                  <a:schemeClr val="tx1"/>
                </a:solidFill>
              </a:rPr>
            </a:br>
            <a:r>
              <a:rPr lang="en-US" sz="2500" b="1" dirty="0">
                <a:solidFill>
                  <a:schemeClr val="tx1"/>
                </a:solidFill>
                <a:highlight>
                  <a:srgbClr val="FFFF00"/>
                </a:highlight>
              </a:rPr>
              <a:t>MSE = 93,603.13 </a:t>
            </a:r>
            <a:endParaRPr lang="en-US" sz="2500" b="1" dirty="0">
              <a:highlight>
                <a:srgbClr val="FFFF00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9B020B-252B-F04B-B498-377C9E5EC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512" y="926052"/>
            <a:ext cx="5076292" cy="532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51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E0B5F-4C93-B14A-B353-C6B71B99D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SVM and Random Forest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C2D25-ECD6-2246-8DEF-70660CF26555}"/>
              </a:ext>
            </a:extLst>
          </p:cNvPr>
          <p:cNvSpPr txBox="1">
            <a:spLocks/>
          </p:cNvSpPr>
          <p:nvPr/>
        </p:nvSpPr>
        <p:spPr>
          <a:xfrm>
            <a:off x="1600753" y="2535446"/>
            <a:ext cx="8983489" cy="3554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SVM , I got MSE = </a:t>
            </a:r>
            <a:r>
              <a:rPr lang="en-US" sz="2800" b="1" dirty="0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53,697.28</a:t>
            </a: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Random Forest, I got  MSE = </a:t>
            </a:r>
            <a:r>
              <a:rPr lang="en-US" sz="2800" b="1" dirty="0">
                <a:solidFill>
                  <a:schemeClr val="tx1"/>
                </a:solidFill>
                <a:highlight>
                  <a:srgbClr val="FFFF00"/>
                </a:highlight>
                <a:latin typeface="+mn-lt"/>
                <a:ea typeface="+mn-ea"/>
                <a:cs typeface="+mn-cs"/>
              </a:rPr>
              <a:t>12,929.19</a:t>
            </a:r>
            <a:b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2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 far out of </a:t>
            </a:r>
            <a:r>
              <a:rPr lang="en-US" sz="28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FreeStyle</a:t>
            </a:r>
            <a: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Rpart</a:t>
            </a:r>
            <a:r>
              <a:rPr lang="en-US" sz="28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SVM, and Random Forest the best MSE was Random Forest. However, this model still gave a really LARGE MSE.</a:t>
            </a:r>
          </a:p>
        </p:txBody>
      </p:sp>
    </p:spTree>
    <p:extLst>
      <p:ext uri="{BB962C8B-B14F-4D97-AF65-F5344CB8AC3E}">
        <p14:creationId xmlns:p14="http://schemas.microsoft.com/office/powerpoint/2010/main" val="2194766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5FC2D25-ECD6-2246-8DEF-70660CF26555}"/>
              </a:ext>
            </a:extLst>
          </p:cNvPr>
          <p:cNvSpPr txBox="1">
            <a:spLocks/>
          </p:cNvSpPr>
          <p:nvPr/>
        </p:nvSpPr>
        <p:spPr>
          <a:xfrm>
            <a:off x="307346" y="1665514"/>
            <a:ext cx="4999439" cy="4259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182880">
              <a:lnSpc>
                <a:spcPct val="100000"/>
              </a:lnSpc>
              <a:spcAft>
                <a:spcPts val="600"/>
              </a:spcAft>
              <a:buClr>
                <a:srgbClr val="0727FF"/>
              </a:buClr>
              <a:buFont typeface="Wingdings 2" pitchFamily="18" charset="2"/>
              <a:buChar char=""/>
            </a:pPr>
            <a:r>
              <a:rPr lang="en-US" sz="2400" dirty="0">
                <a:solidFill>
                  <a:schemeClr val="tx1"/>
                </a:solidFill>
              </a:rPr>
              <a:t>Based on RPART, I found out that Major and Number of Professional Connections were important.</a:t>
            </a:r>
          </a:p>
          <a:p>
            <a:pPr marL="342900" indent="-182880">
              <a:lnSpc>
                <a:spcPct val="100000"/>
              </a:lnSpc>
              <a:spcAft>
                <a:spcPts val="600"/>
              </a:spcAft>
              <a:buClr>
                <a:srgbClr val="0727FF"/>
              </a:buClr>
              <a:buFont typeface="Wingdings 2" pitchFamily="18" charset="2"/>
              <a:buChar char=""/>
            </a:pPr>
            <a:r>
              <a:rPr lang="en-US" sz="2400" dirty="0">
                <a:solidFill>
                  <a:schemeClr val="tx1"/>
                </a:solidFill>
              </a:rPr>
              <a:t>It should be split into two categories. </a:t>
            </a:r>
            <a:r>
              <a:rPr lang="en-US" sz="2400" b="1" dirty="0">
                <a:solidFill>
                  <a:schemeClr val="tx1"/>
                </a:solidFill>
              </a:rPr>
              <a:t>”Other” </a:t>
            </a:r>
            <a:r>
              <a:rPr lang="en-US" sz="2400" dirty="0">
                <a:solidFill>
                  <a:schemeClr val="tx1"/>
                </a:solidFill>
              </a:rPr>
              <a:t>major and everything else (Business, Humanities, STEM etc.)</a:t>
            </a:r>
          </a:p>
          <a:p>
            <a:pPr marL="342900" indent="-182880">
              <a:lnSpc>
                <a:spcPct val="100000"/>
              </a:lnSpc>
              <a:spcAft>
                <a:spcPts val="600"/>
              </a:spcAft>
              <a:buClr>
                <a:srgbClr val="0727FF"/>
              </a:buClr>
              <a:buFont typeface="Wingdings 2" pitchFamily="18" charset="2"/>
              <a:buChar char=""/>
            </a:pPr>
            <a:r>
              <a:rPr lang="en-US" sz="2400" dirty="0">
                <a:solidFill>
                  <a:schemeClr val="tx1"/>
                </a:solidFill>
              </a:rPr>
              <a:t>In the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“Other” </a:t>
            </a:r>
            <a:r>
              <a:rPr lang="en-US" sz="2400" dirty="0">
                <a:solidFill>
                  <a:schemeClr val="tx1"/>
                </a:solidFill>
              </a:rPr>
              <a:t>Major category (based on RPART),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the number of professional connections were important</a:t>
            </a:r>
            <a:r>
              <a:rPr lang="en-US" sz="2400" dirty="0">
                <a:solidFill>
                  <a:schemeClr val="tx1"/>
                </a:solidFill>
              </a:rPr>
              <a:t>. In the rest of the majors this wasn’t as important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2B3D4FE4-35C7-FA48-B395-7AE818407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031" y="638894"/>
            <a:ext cx="5306440" cy="55710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AC1508B-B94E-7E48-A1D9-23B827A0C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346" y="933118"/>
            <a:ext cx="5902452" cy="9446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500" dirty="0">
                <a:solidFill>
                  <a:schemeClr val="tx1"/>
                </a:solidFill>
              </a:rPr>
              <a:t>So…back to freestyle</a:t>
            </a:r>
          </a:p>
        </p:txBody>
      </p:sp>
    </p:spTree>
    <p:extLst>
      <p:ext uri="{BB962C8B-B14F-4D97-AF65-F5344CB8AC3E}">
        <p14:creationId xmlns:p14="http://schemas.microsoft.com/office/powerpoint/2010/main" val="4053741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2FFA6D-9D78-F049-84BA-9735C58BC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791" y="5285921"/>
            <a:ext cx="8592209" cy="4943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BC499B-8762-E240-86AF-56A5384E0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254" y="130628"/>
            <a:ext cx="4783145" cy="50157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11B52F-BE9C-A94E-A2E4-9C9F22C2CEB6}"/>
              </a:ext>
            </a:extLst>
          </p:cNvPr>
          <p:cNvSpPr txBox="1"/>
          <p:nvPr/>
        </p:nvSpPr>
        <p:spPr>
          <a:xfrm>
            <a:off x="163286" y="1012371"/>
            <a:ext cx="303711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Quadratic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/>
              <a:t>Predictor for the ”Other” based on number of 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Modified the linear regression code</a:t>
            </a: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MSE =  </a:t>
            </a:r>
            <a:r>
              <a:rPr lang="en-US" sz="2500" b="1" dirty="0">
                <a:highlight>
                  <a:srgbClr val="FFFF00"/>
                </a:highlight>
              </a:rPr>
              <a:t>109.5286</a:t>
            </a:r>
            <a:r>
              <a:rPr lang="en-US" sz="2500" b="1" dirty="0"/>
              <a:t> </a:t>
            </a:r>
            <a:r>
              <a:rPr lang="en-US" sz="2500" i="1" dirty="0"/>
              <a:t>(Only Looking at Other Major Category)</a:t>
            </a:r>
          </a:p>
        </p:txBody>
      </p:sp>
    </p:spTree>
    <p:extLst>
      <p:ext uri="{BB962C8B-B14F-4D97-AF65-F5344CB8AC3E}">
        <p14:creationId xmlns:p14="http://schemas.microsoft.com/office/powerpoint/2010/main" val="4178951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511B52F-BE9C-A94E-A2E4-9C9F22C2CEB6}"/>
              </a:ext>
            </a:extLst>
          </p:cNvPr>
          <p:cNvSpPr txBox="1"/>
          <p:nvPr/>
        </p:nvSpPr>
        <p:spPr>
          <a:xfrm>
            <a:off x="163286" y="766149"/>
            <a:ext cx="303711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Linear Regression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 found that </a:t>
            </a:r>
            <a:r>
              <a:rPr lang="en-US" sz="2800" b="1" dirty="0"/>
              <a:t>GPA </a:t>
            </a:r>
            <a:r>
              <a:rPr lang="en-US" sz="2800" dirty="0"/>
              <a:t>was significant for the rest of the majors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Linear Regression Models for the rest of the Majors</a:t>
            </a:r>
            <a:endParaRPr lang="en-US" sz="2800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2FB137-0BEE-944E-83BA-6AD3B7EFC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781" y="-583"/>
            <a:ext cx="6540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45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CF2FC8-D184-4B10-83A5-61FC2148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E0B5F-4C93-B14A-B353-C6B71B99D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MSE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C2D25-ECD6-2246-8DEF-70660CF26555}"/>
              </a:ext>
            </a:extLst>
          </p:cNvPr>
          <p:cNvSpPr txBox="1">
            <a:spLocks/>
          </p:cNvSpPr>
          <p:nvPr/>
        </p:nvSpPr>
        <p:spPr>
          <a:xfrm>
            <a:off x="289249" y="2510395"/>
            <a:ext cx="4998962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>
                <a:latin typeface="+mn-lt"/>
                <a:ea typeface="+mn-ea"/>
                <a:cs typeface="+mn-cs"/>
              </a:rPr>
              <a:t>STEM = 98.78201</a:t>
            </a: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>
                <a:latin typeface="+mn-lt"/>
                <a:ea typeface="+mn-ea"/>
                <a:cs typeface="+mn-cs"/>
              </a:rPr>
              <a:t>Humanities = 101.3284</a:t>
            </a: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>
                <a:latin typeface="+mn-lt"/>
                <a:ea typeface="+mn-ea"/>
                <a:cs typeface="+mn-cs"/>
              </a:rPr>
              <a:t>Professional =  100.2743</a:t>
            </a: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>
                <a:latin typeface="+mn-lt"/>
                <a:ea typeface="+mn-ea"/>
                <a:cs typeface="+mn-cs"/>
              </a:rPr>
              <a:t>Vocational =  99.68931</a:t>
            </a:r>
          </a:p>
          <a:p>
            <a:pPr indent="-182880"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D2404AF-ADDE-934F-B151-B1FC7D59C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890" y="970600"/>
            <a:ext cx="5238340" cy="489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47946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286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Corbel</vt:lpstr>
      <vt:lpstr>Wingdings 2</vt:lpstr>
      <vt:lpstr>Frame</vt:lpstr>
      <vt:lpstr>Prediction Challenge #4 Predictors</vt:lpstr>
      <vt:lpstr>My Approach</vt:lpstr>
      <vt:lpstr>I tried several Plots and found that major is heavily correlated to the Earnings   Using Tapply, my first predictors were the means of each major earnings.  MSE = 362,296.2 </vt:lpstr>
      <vt:lpstr>PowerPoint Presentation</vt:lpstr>
      <vt:lpstr>SVM and Random Forest </vt:lpstr>
      <vt:lpstr>So…back to freestyle</vt:lpstr>
      <vt:lpstr>PowerPoint Presentation</vt:lpstr>
      <vt:lpstr>PowerPoint Presentation</vt:lpstr>
      <vt:lpstr>MSE</vt:lpstr>
      <vt:lpstr>Business Major was really interesting… There were two lines.   What differentiated two students with same major and same GPA? </vt:lpstr>
      <vt:lpstr>Using RPART for hints, I found that graduation year was significant. Specifically, whether the graduation year ended with an even or odd.  MSE = 1.50 e-23 MSE = 4.57e-22</vt:lpstr>
      <vt:lpstr>In conclusion,  Quadratic Regression, Linear Regression and Freestyle were the best models for this data.  Putting all the Predictors together, and using Cross Validation (50 times) I got MSE of 91.10057.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Challenge #4 Predictors</dc:title>
  <dc:creator>Tanvi W.</dc:creator>
  <cp:lastModifiedBy>Tanvi W.</cp:lastModifiedBy>
  <cp:revision>2</cp:revision>
  <dcterms:created xsi:type="dcterms:W3CDTF">2019-04-26T02:12:12Z</dcterms:created>
  <dcterms:modified xsi:type="dcterms:W3CDTF">2019-04-26T02:18:45Z</dcterms:modified>
</cp:coreProperties>
</file>